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9144000"/>
  <p:notesSz cx="6858000" cy="9144000"/>
  <p:embeddedFontLst>
    <p:embeddedFont>
      <p:font typeface="Franklin Gothic"/>
      <p:bold r:id="rId27"/>
    </p:embeddedFont>
    <p:embeddedFont>
      <p:font typeface="Bebas Neue"/>
      <p:regular r:id="rId28"/>
    </p:embeddedFont>
    <p:embeddedFont>
      <p:font typeface="Roboto Condensed"/>
      <p:regular r:id="rId29"/>
      <p:bold r:id="rId30"/>
      <p:italic r:id="rId31"/>
      <p:boldItalic r:id="rId32"/>
    </p:embeddedFont>
    <p:embeddedFont>
      <p:font typeface="Roboto Mon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7" roundtripDataSignature="AMtx7mhi+L8AHxIKCXLguovDTYZuaPxO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BebasNeue-regular.fntdata"/><Relationship Id="rId27" Type="http://schemas.openxmlformats.org/officeDocument/2006/relationships/font" Target="fonts/FranklinGothi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Condense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Condensed-italic.fntdata"/><Relationship Id="rId30" Type="http://schemas.openxmlformats.org/officeDocument/2006/relationships/font" Target="fonts/RobotoCondensed-bold.fntdata"/><Relationship Id="rId11" Type="http://schemas.openxmlformats.org/officeDocument/2006/relationships/slide" Target="slides/slide6.xml"/><Relationship Id="rId33" Type="http://schemas.openxmlformats.org/officeDocument/2006/relationships/font" Target="fonts/RobotoMono-regular.fntdata"/><Relationship Id="rId10" Type="http://schemas.openxmlformats.org/officeDocument/2006/relationships/slide" Target="slides/slide5.xml"/><Relationship Id="rId32" Type="http://schemas.openxmlformats.org/officeDocument/2006/relationships/font" Target="fonts/RobotoCondensed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Mono-italic.fntdata"/><Relationship Id="rId12" Type="http://schemas.openxmlformats.org/officeDocument/2006/relationships/slide" Target="slides/slide7.xml"/><Relationship Id="rId34" Type="http://schemas.openxmlformats.org/officeDocument/2006/relationships/font" Target="fonts/RobotoMono-bold.fntdata"/><Relationship Id="rId15" Type="http://schemas.openxmlformats.org/officeDocument/2006/relationships/slide" Target="slides/slide10.xml"/><Relationship Id="rId37" Type="http://customschemas.google.com/relationships/presentationmetadata" Target="metadata"/><Relationship Id="rId14" Type="http://schemas.openxmlformats.org/officeDocument/2006/relationships/slide" Target="slides/slide9.xml"/><Relationship Id="rId36" Type="http://schemas.openxmlformats.org/officeDocument/2006/relationships/font" Target="fonts/RobotoMon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/>
          <p:nvPr/>
        </p:nvSpPr>
        <p:spPr>
          <a:xfrm flipH="1">
            <a:off x="-1" y="0"/>
            <a:ext cx="4629587" cy="6858000"/>
          </a:xfrm>
          <a:custGeom>
            <a:rect b="b" l="l" r="r" t="t"/>
            <a:pathLst>
              <a:path extrusionOk="0" h="6858000" w="6172782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" y="11958"/>
            <a:ext cx="4518116" cy="6840855"/>
          </a:xfrm>
          <a:custGeom>
            <a:rect b="b" l="l" r="r" t="t"/>
            <a:pathLst>
              <a:path extrusionOk="0" h="6858000" w="6024154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Google Shape;1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0123" y="212270"/>
            <a:ext cx="3748263" cy="58622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3"/>
          <p:cNvSpPr txBox="1"/>
          <p:nvPr>
            <p:ph idx="1" type="subTitle"/>
          </p:nvPr>
        </p:nvSpPr>
        <p:spPr>
          <a:xfrm>
            <a:off x="5284700" y="5620875"/>
            <a:ext cx="3603900" cy="873900"/>
          </a:xfrm>
          <a:prstGeom prst="rect">
            <a:avLst/>
          </a:prstGeom>
          <a:solidFill>
            <a:srgbClr val="DE3075"/>
          </a:solidFill>
          <a:ln>
            <a:noFill/>
          </a:ln>
        </p:spPr>
        <p:txBody>
          <a:bodyPr anchorCtr="0" anchor="t" bIns="0" lIns="91425" spcFirstLastPara="1" rIns="182875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1" sz="4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4800">
                <a:solidFill>
                  <a:srgbClr val="FFFFFF"/>
                </a:solidFill>
              </a:defRPr>
            </a:lvl2pPr>
            <a:lvl3pPr lvl="2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4800">
                <a:solidFill>
                  <a:srgbClr val="FFFFFF"/>
                </a:solidFill>
              </a:defRPr>
            </a:lvl3pPr>
            <a:lvl4pPr lvl="3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4800">
                <a:solidFill>
                  <a:srgbClr val="FFFFFF"/>
                </a:solidFill>
              </a:defRPr>
            </a:lvl4pPr>
            <a:lvl5pPr lvl="4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1" sz="4800">
                <a:solidFill>
                  <a:srgbClr val="FFFFFF"/>
                </a:solidFill>
              </a:defRPr>
            </a:lvl5pPr>
            <a:lvl6pPr lvl="5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b="1" sz="4800">
                <a:solidFill>
                  <a:srgbClr val="FFFFFF"/>
                </a:solidFill>
              </a:defRPr>
            </a:lvl6pPr>
            <a:lvl7pPr lvl="6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b="1" sz="4800">
                <a:solidFill>
                  <a:srgbClr val="FFFFFF"/>
                </a:solidFill>
              </a:defRPr>
            </a:lvl7pPr>
            <a:lvl8pPr lvl="7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b="1" sz="4800">
                <a:solidFill>
                  <a:srgbClr val="FFFFFF"/>
                </a:solidFill>
              </a:defRPr>
            </a:lvl8pPr>
            <a:lvl9pPr lvl="8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b="1"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23"/>
          <p:cNvSpPr txBox="1"/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6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">
  <p:cSld name="TITLE_4_1_1">
    <p:bg>
      <p:bgPr>
        <a:solidFill>
          <a:schemeClr val="dk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24"/>
          <p:cNvGrpSpPr/>
          <p:nvPr/>
        </p:nvGrpSpPr>
        <p:grpSpPr>
          <a:xfrm>
            <a:off x="0" y="-124"/>
            <a:ext cx="4853665" cy="5740374"/>
            <a:chOff x="0" y="-126"/>
            <a:chExt cx="4554438" cy="5386482"/>
          </a:xfrm>
        </p:grpSpPr>
        <p:sp>
          <p:nvSpPr>
            <p:cNvPr id="18" name="Google Shape;18;p24"/>
            <p:cNvSpPr/>
            <p:nvPr/>
          </p:nvSpPr>
          <p:spPr>
            <a:xfrm flipH="1" rot="10800000">
              <a:off x="0" y="-126"/>
              <a:ext cx="4554438" cy="5386482"/>
            </a:xfrm>
            <a:custGeom>
              <a:rect b="b" l="l" r="r" t="t"/>
              <a:pathLst>
                <a:path extrusionOk="0" h="6374535" w="5389868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Una caricatura de una ciudad&#10;&#10;Descripción generada automáticamente" id="19" name="Google Shape;19;p24"/>
            <p:cNvPicPr preferRelativeResize="0"/>
            <p:nvPr/>
          </p:nvPicPr>
          <p:blipFill rotWithShape="1">
            <a:blip r:embed="rId3">
              <a:alphaModFix/>
            </a:blip>
            <a:srcRect b="0" l="9870" r="6482" t="0"/>
            <a:stretch/>
          </p:blipFill>
          <p:spPr>
            <a:xfrm>
              <a:off x="1" y="-1"/>
              <a:ext cx="4423169" cy="5247982"/>
            </a:xfrm>
            <a:custGeom>
              <a:rect b="b" l="l" r="r" t="t"/>
              <a:pathLst>
                <a:path extrusionOk="0" h="6210629" w="5234519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0" name="Google Shape;20;p24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1">
  <p:cSld name="Título y objetos 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" name="Google Shape;23;p25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fmla="val 45310" name="adj"/>
            </a:avLst>
          </a:prstGeom>
          <a:solidFill>
            <a:srgbClr val="8189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5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5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26" name="Google Shape;26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5"/>
          <p:cNvSpPr txBox="1"/>
          <p:nvPr>
            <p:ph idx="1" type="body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28" name="Google Shape;28;p25"/>
          <p:cNvSpPr txBox="1"/>
          <p:nvPr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3">
  <p:cSld name="OBJECT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fmla="val 45310" name="adj"/>
            </a:avLst>
          </a:prstGeom>
          <a:solidFill>
            <a:srgbClr val="7027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6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26"/>
          <p:cNvSpPr txBox="1"/>
          <p:nvPr>
            <p:ph idx="1" type="body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34" name="Google Shape;34;p26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" name="Google Shape;35;p26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26"/>
          <p:cNvSpPr txBox="1"/>
          <p:nvPr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solidFill>
          <a:schemeClr val="dk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7"/>
          <p:cNvSpPr txBox="1"/>
          <p:nvPr>
            <p:ph idx="1" type="body"/>
          </p:nvPr>
        </p:nvSpPr>
        <p:spPr>
          <a:xfrm>
            <a:off x="560387" y="2634922"/>
            <a:ext cx="8023225" cy="227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pic>
        <p:nvPicPr>
          <p:cNvPr id="39" name="Google Shape;39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392750"/>
            <a:ext cx="2759037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7"/>
          <p:cNvSpPr txBox="1"/>
          <p:nvPr>
            <p:ph idx="2" type="body"/>
          </p:nvPr>
        </p:nvSpPr>
        <p:spPr>
          <a:xfrm>
            <a:off x="560387" y="1632286"/>
            <a:ext cx="8023225" cy="665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sp>
        <p:nvSpPr>
          <p:cNvPr id="41" name="Google Shape;41;p27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7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chemeClr val="dk2"/>
              </a:gs>
              <a:gs pos="6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7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4" name="Google Shape;44;p27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8"/>
          <p:cNvSpPr txBox="1"/>
          <p:nvPr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ólo el título">
  <p:cSld name="1_Sólo el título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48" name="Google Shape;48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9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9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9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9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9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.jpg" id="54" name="Google Shape;5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/>
          <p:nvPr>
            <p:ph idx="1" type="body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b="0" i="0" sz="24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b="0"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b="0"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b="0"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b="0" i="0" sz="14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b="0"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b="0"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b="0"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b="0"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7" name="Google Shape;7;p22"/>
          <p:cNvSpPr txBox="1"/>
          <p:nvPr>
            <p:ph idx="12" type="sldNum"/>
          </p:nvPr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22"/>
          <p:cNvSpPr txBox="1"/>
          <p:nvPr>
            <p:ph type="title"/>
          </p:nvPr>
        </p:nvSpPr>
        <p:spPr>
          <a:xfrm>
            <a:off x="1763700" y="212725"/>
            <a:ext cx="6751800" cy="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/>
          <p:nvPr>
            <p:ph type="title"/>
          </p:nvPr>
        </p:nvSpPr>
        <p:spPr>
          <a:xfrm>
            <a:off x="4148520" y="3966900"/>
            <a:ext cx="4894800" cy="28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br>
              <a:rPr lang="en-US" sz="4000"/>
            </a:br>
            <a:br>
              <a:rPr lang="en-US" sz="4000"/>
            </a:br>
            <a:r>
              <a:rPr lang="en-US" sz="4000"/>
              <a:t>EVALUACIÓN</a:t>
            </a:r>
            <a:r>
              <a:rPr lang="en-US" sz="4000"/>
              <a:t> 3 Ingeniería de </a:t>
            </a:r>
            <a:br>
              <a:rPr lang="en-US" sz="4000"/>
            </a:br>
            <a:r>
              <a:rPr lang="en-US" sz="4000"/>
              <a:t>Software</a:t>
            </a:r>
            <a:br>
              <a:rPr lang="en-US" sz="4000"/>
            </a:br>
            <a:br>
              <a:rPr lang="en-US" sz="4000"/>
            </a:br>
            <a:r>
              <a:rPr lang="en-US" sz="2000"/>
              <a:t>Sección: 007-V</a:t>
            </a:r>
            <a:br>
              <a:rPr lang="en-US" sz="2000"/>
            </a:br>
            <a:r>
              <a:rPr lang="en-US" sz="2000"/>
              <a:t>Docente: Victor Galaz</a:t>
            </a:r>
            <a:br>
              <a:rPr lang="en-US" sz="2000"/>
            </a:br>
            <a:r>
              <a:rPr lang="en-US" sz="2000"/>
              <a:t>Grupo Nº: 3</a:t>
            </a:r>
            <a:br>
              <a:rPr lang="en-US" sz="2000"/>
            </a:br>
            <a:r>
              <a:rPr lang="en-US" sz="2000"/>
              <a:t>Integrantes:</a:t>
            </a:r>
            <a:br>
              <a:rPr lang="en-US" sz="2000"/>
            </a:br>
            <a:r>
              <a:rPr lang="en-US" sz="2000"/>
              <a:t>Claudio Varas</a:t>
            </a:r>
            <a:br>
              <a:rPr lang="en-US" sz="2000"/>
            </a:br>
            <a:r>
              <a:rPr lang="en-US" sz="2000"/>
              <a:t>Fidel Rodriguez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Imágenes del avance del producto</a:t>
            </a:r>
            <a:endParaRPr/>
          </a:p>
        </p:txBody>
      </p:sp>
      <p:pic>
        <p:nvPicPr>
          <p:cNvPr id="114" name="Google Shape;11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814" y="1672544"/>
            <a:ext cx="4160609" cy="423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7577" y="1672543"/>
            <a:ext cx="4314823" cy="423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1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Avances del segundo Sprint.</a:t>
            </a:r>
            <a:endParaRPr/>
          </a:p>
        </p:txBody>
      </p:sp>
      <p:sp>
        <p:nvSpPr>
          <p:cNvPr id="121" name="Google Shape;121;p11"/>
          <p:cNvSpPr/>
          <p:nvPr/>
        </p:nvSpPr>
        <p:spPr>
          <a:xfrm>
            <a:off x="37514" y="97257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1250" y="3898950"/>
            <a:ext cx="4381500" cy="24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1838" y="1178125"/>
            <a:ext cx="5440323" cy="25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2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Imágenes del avance del producto</a:t>
            </a:r>
            <a:endParaRPr/>
          </a:p>
        </p:txBody>
      </p:sp>
      <p:pic>
        <p:nvPicPr>
          <p:cNvPr id="129" name="Google Shape;12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9261" y="1431276"/>
            <a:ext cx="6445477" cy="4547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Avances del tercer Sprint.</a:t>
            </a:r>
            <a:endParaRPr/>
          </a:p>
        </p:txBody>
      </p:sp>
      <p:sp>
        <p:nvSpPr>
          <p:cNvPr id="135" name="Google Shape;135;p13"/>
          <p:cNvSpPr/>
          <p:nvPr/>
        </p:nvSpPr>
        <p:spPr>
          <a:xfrm>
            <a:off x="37514" y="97257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6012" y="3616606"/>
            <a:ext cx="4371975" cy="233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788" y="1910100"/>
            <a:ext cx="70104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Imágenes del avance del producto</a:t>
            </a:r>
            <a:endParaRPr/>
          </a:p>
        </p:txBody>
      </p:sp>
      <p:pic>
        <p:nvPicPr>
          <p:cNvPr id="143" name="Google Shape;14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0551" y="1171802"/>
            <a:ext cx="4682898" cy="5473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3004575" y="3476149"/>
            <a:ext cx="5995800" cy="2459429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Retrospectiva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Retrospectiva del proyecto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304485" y="2176543"/>
            <a:ext cx="8555700" cy="29760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»"/>
            </a:pPr>
            <a:r>
              <a:rPr b="1" i="0" lang="en-US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Problema:</a:t>
            </a:r>
            <a:r>
              <a:rPr b="0" i="0" lang="en-US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Se generó un leve retraso pero la iteración se llevó a cabo completamente.</a:t>
            </a:r>
            <a:endParaRPr b="0"/>
          </a:p>
          <a:p>
            <a: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b="1" i="0" lang="en-US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Solución adoptada:</a:t>
            </a:r>
            <a:r>
              <a:rPr b="0" i="0" lang="en-US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Fomentar la comunicación entre los miembros del equipo.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Puntos de mejoras.</a:t>
            </a:r>
            <a:endParaRPr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304485" y="1999771"/>
            <a:ext cx="8555700" cy="28584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b="0" i="0" lang="en-US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Fortalecer la comunicación y colaboración.</a:t>
            </a:r>
            <a:endParaRPr/>
          </a:p>
          <a:p>
            <a: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b="0" i="0" lang="en-US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Optimización de Sprints.</a:t>
            </a:r>
            <a:endParaRPr>
              <a:solidFill>
                <a:srgbClr val="000000"/>
              </a:solidFill>
            </a:endParaRPr>
          </a:p>
          <a:p>
            <a: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b="0" i="0" lang="en-US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Fomentar la formación continua del Equipo.</a:t>
            </a:r>
            <a:endParaRPr/>
          </a:p>
          <a:p>
            <a: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</a:pPr>
            <a:r>
              <a:rPr b="0" i="0" lang="en-US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Refinar el Proceso de priorización del Backlog.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Lecciones aprendidas.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304485" y="1934028"/>
            <a:ext cx="8555700" cy="29899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</a:pPr>
            <a:r>
              <a:rPr b="0" i="0" lang="en-US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Dentro del aprendizaje de este proyecto, confirmamos que la comunicación asertiva, el compromiso y la responsabilidad, desempeñan un rol importante dentro del buen funcionamiento del equipo y el propósito del desarrollo en sí mismo. También comprendimos la importancia de seguir los pasos de la metodología SCRUM para obtener mejores resultados en nuestro desarrollo como ingenieros de software.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type="title"/>
          </p:nvPr>
        </p:nvSpPr>
        <p:spPr>
          <a:xfrm>
            <a:off x="3004575" y="3476149"/>
            <a:ext cx="5995800" cy="2459429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br>
              <a:rPr lang="en-US"/>
            </a:br>
            <a:r>
              <a:rPr lang="en-US"/>
              <a:t>Cierre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>
            <p:ph type="title"/>
          </p:nvPr>
        </p:nvSpPr>
        <p:spPr>
          <a:xfrm>
            <a:off x="3004575" y="3476149"/>
            <a:ext cx="5995800" cy="2459429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Descripción del proyecto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Cierre del proyecto</a:t>
            </a:r>
            <a:endParaRPr/>
          </a:p>
        </p:txBody>
      </p:sp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294150" y="1218599"/>
            <a:ext cx="8555700" cy="5426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4958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</a:pPr>
            <a:r>
              <a:rPr b="1" i="0" lang="en-US" sz="1800" u="none" strike="noStrike">
                <a:solidFill>
                  <a:srgbClr val="4F81BD"/>
                </a:solidFill>
                <a:latin typeface="Cambria"/>
                <a:ea typeface="Cambria"/>
                <a:cs typeface="Cambria"/>
                <a:sym typeface="Cambria"/>
              </a:rPr>
              <a:t>Lista de funcionalidades.</a:t>
            </a:r>
            <a:endParaRPr b="1"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Registro de infracción de tránsito.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Verificación de vehículo o multa en el sistema.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Emisión de comprobante de multa. </a:t>
            </a:r>
            <a:endParaRPr sz="1800"/>
          </a:p>
          <a:p>
            <a:pPr indent="-342900" lvl="0" marL="44958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»"/>
            </a:pPr>
            <a:r>
              <a:rPr b="1" i="0" lang="en-US" sz="1800" u="none" strike="noStrike">
                <a:solidFill>
                  <a:srgbClr val="4F81BD"/>
                </a:solidFill>
                <a:latin typeface="Cambria"/>
                <a:ea typeface="Cambria"/>
                <a:cs typeface="Cambria"/>
                <a:sym typeface="Cambria"/>
              </a:rPr>
              <a:t>Lista de verificación.</a:t>
            </a:r>
            <a:endParaRPr b="1"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Componente de registro.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Componente de verificación.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Componente de emisión de comprobantes.</a:t>
            </a:r>
            <a:endParaRPr sz="1800"/>
          </a:p>
          <a:p>
            <a:pPr indent="-342900" lvl="0" marL="44958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»"/>
            </a:pPr>
            <a:r>
              <a:rPr b="1" i="0" lang="en-US" sz="1800" u="none" strike="noStrike">
                <a:solidFill>
                  <a:srgbClr val="4F81BD"/>
                </a:solidFill>
                <a:latin typeface="Cambria"/>
                <a:ea typeface="Cambria"/>
                <a:cs typeface="Cambria"/>
                <a:sym typeface="Cambria"/>
              </a:rPr>
              <a:t>Lista de no conformidades.</a:t>
            </a:r>
            <a:endParaRPr b="1"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 se completó el componente que integra el sistema con el registro civil.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 se desarrolló el componente que permite la creación o registro de calles y av., de las comuna.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</a:pPr>
            <a:r>
              <a:rPr b="1" lang="en-US" sz="1800">
                <a:solidFill>
                  <a:srgbClr val="4F81BD"/>
                </a:solidFill>
                <a:latin typeface="Cambria"/>
                <a:ea typeface="Cambria"/>
                <a:cs typeface="Cambria"/>
                <a:sym typeface="Cambria"/>
              </a:rPr>
              <a:t>Recursos requeridos para implantar el Sistema: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Infraestructura: Servidores para alojamiento de la aplicación web y la base de datos.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Software: Instalación de sistemas operativos, servidor web, Django, y Oracle.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0" i="0" lang="en-US" sz="18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Equipo Técnico: Personal técnico para la configuración y mantenimiento de la infraestructura.</a:t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type="title"/>
          </p:nvPr>
        </p:nvSpPr>
        <p:spPr>
          <a:xfrm>
            <a:off x="3004575" y="3476149"/>
            <a:ext cx="5995800" cy="2459429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br>
              <a:rPr lang="en-US"/>
            </a:br>
            <a:r>
              <a:rPr lang="en-US"/>
              <a:t>Preguntas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Descripción del proyecto</a:t>
            </a:r>
            <a:endParaRPr/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6170" y="1117602"/>
            <a:ext cx="5029412" cy="56533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"/>
          <p:cNvSpPr txBox="1"/>
          <p:nvPr>
            <p:ph type="title"/>
          </p:nvPr>
        </p:nvSpPr>
        <p:spPr>
          <a:xfrm>
            <a:off x="3004575" y="3476149"/>
            <a:ext cx="5995800" cy="2459429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Funcionalidades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Épicas</a:t>
            </a:r>
            <a:endParaRPr/>
          </a:p>
        </p:txBody>
      </p:sp>
      <p:pic>
        <p:nvPicPr>
          <p:cNvPr id="82" name="Google Shape;8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63" y="1810587"/>
            <a:ext cx="7610475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0600" y="3991712"/>
            <a:ext cx="7162800" cy="107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Historias de usuario</a:t>
            </a:r>
            <a:endParaRPr/>
          </a:p>
        </p:txBody>
      </p:sp>
      <p:pic>
        <p:nvPicPr>
          <p:cNvPr id="89" name="Google Shape;89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26475"/>
            <a:ext cx="9143999" cy="269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Product Backlog</a:t>
            </a:r>
            <a:endParaRPr/>
          </a:p>
        </p:txBody>
      </p:sp>
      <p:pic>
        <p:nvPicPr>
          <p:cNvPr id="95" name="Google Shape;9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400" y="1598575"/>
            <a:ext cx="6353175" cy="413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"/>
          <p:cNvSpPr txBox="1"/>
          <p:nvPr>
            <p:ph type="title"/>
          </p:nvPr>
        </p:nvSpPr>
        <p:spPr>
          <a:xfrm>
            <a:off x="3004575" y="3476149"/>
            <a:ext cx="5995800" cy="2459429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Desarrollo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9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Avances del primer Sprint.</a:t>
            </a:r>
            <a:endParaRPr/>
          </a:p>
        </p:txBody>
      </p:sp>
      <p:sp>
        <p:nvSpPr>
          <p:cNvPr id="106" name="Google Shape;106;p9"/>
          <p:cNvSpPr/>
          <p:nvPr/>
        </p:nvSpPr>
        <p:spPr>
          <a:xfrm>
            <a:off x="37514" y="97257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6288" y="3892550"/>
            <a:ext cx="5151424" cy="286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5263" y="1141200"/>
            <a:ext cx="4648526" cy="27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2020-01-19T17:40:32Z</dcterms:created>
  <dc:creator>Victor Rodrigo Galaz Silva</dc:creator>
</cp:coreProperties>
</file>